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1" r:id="rId4"/>
    <p:sldId id="264" r:id="rId5"/>
    <p:sldId id="265" r:id="rId6"/>
    <p:sldId id="266" r:id="rId7"/>
    <p:sldId id="268" r:id="rId8"/>
    <p:sldId id="269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643314"/>
            <a:ext cx="8458200" cy="115728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Кузина Марина Николаевна, </a:t>
            </a:r>
          </a:p>
          <a:p>
            <a:r>
              <a:rPr lang="ru-RU" dirty="0" smtClean="0"/>
              <a:t>учитель биологии</a:t>
            </a:r>
          </a:p>
          <a:p>
            <a:r>
              <a:rPr lang="ru-RU" dirty="0" smtClean="0"/>
              <a:t>МОАУ "СОШ № 71" г. Оренбурга</a:t>
            </a:r>
          </a:p>
          <a:p>
            <a:r>
              <a:rPr lang="ru-RU" dirty="0" smtClean="0"/>
              <a:t>11 класс, УМК Сонин Н.И,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Взаимоотношения между организмами.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Посмотрите внимательно!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иллюстрируют данные изображения?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9" name="Picture 15" descr="C:\Users\Дом\Desktop\img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3214686"/>
            <a:ext cx="2172329" cy="1571621"/>
          </a:xfrm>
          <a:prstGeom prst="rect">
            <a:avLst/>
          </a:prstGeom>
          <a:noFill/>
        </p:spPr>
      </p:pic>
      <p:pic>
        <p:nvPicPr>
          <p:cNvPr id="1026" name="Picture 2" descr="http://ekol-ush.narod.ru/pic/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2841862" cy="1714512"/>
          </a:xfrm>
          <a:prstGeom prst="rect">
            <a:avLst/>
          </a:prstGeom>
          <a:noFill/>
        </p:spPr>
      </p:pic>
      <p:pic>
        <p:nvPicPr>
          <p:cNvPr id="1028" name="Picture 4" descr="http://ekol-ush.narod.ru/pic/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982260"/>
            <a:ext cx="2471768" cy="1875739"/>
          </a:xfrm>
          <a:prstGeom prst="rect">
            <a:avLst/>
          </a:prstGeom>
          <a:noFill/>
        </p:spPr>
      </p:pic>
      <p:pic>
        <p:nvPicPr>
          <p:cNvPr id="1030" name="Picture 6" descr="http://ekol-ush.narod.ru/pic/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6978" y="1428736"/>
            <a:ext cx="3027022" cy="1985953"/>
          </a:xfrm>
          <a:prstGeom prst="rect">
            <a:avLst/>
          </a:prstGeom>
          <a:noFill/>
        </p:spPr>
      </p:pic>
      <p:pic>
        <p:nvPicPr>
          <p:cNvPr id="1032" name="Picture 8" descr="http://refdt.ru/tw_files2/urls_8/669/d-668800/668800_html_m6be8d82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6644" y="4960392"/>
            <a:ext cx="1857356" cy="1897608"/>
          </a:xfrm>
          <a:prstGeom prst="rect">
            <a:avLst/>
          </a:prstGeom>
          <a:noFill/>
        </p:spPr>
      </p:pic>
      <p:pic>
        <p:nvPicPr>
          <p:cNvPr id="1034" name="Picture 10" descr="http://ekol-ush.narod.ru/pic/2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86550" y="3286124"/>
            <a:ext cx="2557450" cy="1693750"/>
          </a:xfrm>
          <a:prstGeom prst="rect">
            <a:avLst/>
          </a:prstGeom>
          <a:noFill/>
        </p:spPr>
      </p:pic>
      <p:pic>
        <p:nvPicPr>
          <p:cNvPr id="1036" name="Picture 12" descr="http://proxy12.media.online.ua/uol/r2-1988bcbdc9/556654a62c19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488" y="1506231"/>
            <a:ext cx="1714512" cy="1708455"/>
          </a:xfrm>
          <a:prstGeom prst="rect">
            <a:avLst/>
          </a:prstGeom>
          <a:noFill/>
        </p:spPr>
      </p:pic>
      <p:pic>
        <p:nvPicPr>
          <p:cNvPr id="1041" name="Picture 17" descr="Термиты питаются древесиной, жгутиконосцы в их кишечнике переваривают ццеллюлозу.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5983" y="3214686"/>
            <a:ext cx="2192979" cy="1571636"/>
          </a:xfrm>
          <a:prstGeom prst="rect">
            <a:avLst/>
          </a:prstGeom>
          <a:noFill/>
        </p:spPr>
      </p:pic>
      <p:pic>
        <p:nvPicPr>
          <p:cNvPr id="1043" name="Picture 19" descr="У рыбы прилипалы есть специальные приспособления для прикрепления к крупным рыбам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72000" y="1571612"/>
            <a:ext cx="1428760" cy="1428760"/>
          </a:xfrm>
          <a:prstGeom prst="rect">
            <a:avLst/>
          </a:prstGeom>
          <a:noFill/>
        </p:spPr>
      </p:pic>
      <p:pic>
        <p:nvPicPr>
          <p:cNvPr id="1045" name="Picture 21" descr="Белка и лось в одном лесу не контактируют друг с другом.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643174" y="5286389"/>
            <a:ext cx="2694192" cy="1571612"/>
          </a:xfrm>
          <a:prstGeom prst="rect">
            <a:avLst/>
          </a:prstGeom>
          <a:noFill/>
        </p:spPr>
      </p:pic>
      <p:pic>
        <p:nvPicPr>
          <p:cNvPr id="1047" name="Picture 23" descr="И волки, и лисы охотятся на зайцев, поэтому между этими хищниками возникает конкуренция за пищу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57818" y="5572140"/>
            <a:ext cx="1897171" cy="1285860"/>
          </a:xfrm>
          <a:prstGeom prst="rect">
            <a:avLst/>
          </a:prstGeom>
          <a:noFill/>
        </p:spPr>
      </p:pic>
      <p:pic>
        <p:nvPicPr>
          <p:cNvPr id="21" name="Picture 27" descr="http://floweryvale.ru/images/stories/2012/11/epiphit-Platycerium-superbum-04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72000" y="3286124"/>
            <a:ext cx="1916095" cy="19160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Биотические связи</a:t>
            </a:r>
            <a:endParaRPr lang="ru-RU" dirty="0"/>
          </a:p>
        </p:txBody>
      </p:sp>
      <p:pic>
        <p:nvPicPr>
          <p:cNvPr id="4" name="Picture 2" descr="Биотические связи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0" y="1928802"/>
            <a:ext cx="8927237" cy="3786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Хищничество</a:t>
            </a:r>
            <a:endParaRPr lang="ru-RU" dirty="0"/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1" y="1785926"/>
            <a:ext cx="225344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43050"/>
            <a:ext cx="2054225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4340225"/>
            <a:ext cx="4114800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 descr="http://fanread.ru/img/c/?src=12318554&amp;i=72&amp;ext=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071942"/>
            <a:ext cx="3086100" cy="2552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Паразитизм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fanread.ru/img/c/?src=12318554&amp;i=73&amp;ext=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9476" y="4500571"/>
            <a:ext cx="5323226" cy="2357430"/>
          </a:xfrm>
          <a:prstGeom prst="rect">
            <a:avLst/>
          </a:prstGeom>
          <a:noFill/>
        </p:spPr>
      </p:pic>
      <p:pic>
        <p:nvPicPr>
          <p:cNvPr id="3074" name="Picture 2" descr="Вши под микроскоп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696616"/>
            <a:ext cx="3786182" cy="2839637"/>
          </a:xfrm>
          <a:prstGeom prst="rect">
            <a:avLst/>
          </a:prstGeom>
          <a:noFill/>
        </p:spPr>
      </p:pic>
      <p:pic>
        <p:nvPicPr>
          <p:cNvPr id="3076" name="Picture 4" descr="Чага на берёз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79" y="1714488"/>
            <a:ext cx="3714775" cy="2786082"/>
          </a:xfrm>
          <a:prstGeom prst="rect">
            <a:avLst/>
          </a:prstGeom>
          <a:noFill/>
        </p:spPr>
      </p:pic>
      <p:pic>
        <p:nvPicPr>
          <p:cNvPr id="3078" name="Picture 6" descr="Микропаразит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339845"/>
            <a:ext cx="3357539" cy="25181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Симбиоз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http://fanread.ru/img/c/?src=12318554&amp;i=74&amp;ext=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91192"/>
            <a:ext cx="2786082" cy="5466808"/>
          </a:xfrm>
          <a:prstGeom prst="rect">
            <a:avLst/>
          </a:prstGeom>
          <a:noFill/>
        </p:spPr>
      </p:pic>
      <p:pic>
        <p:nvPicPr>
          <p:cNvPr id="24580" name="Picture 4" descr="http://fanread.ru/img/c/?src=12318554&amp;i=75&amp;ext=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0818" y="3214686"/>
            <a:ext cx="4743182" cy="364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Протокооперация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совместное существование, выгодное для обоих видов, но не обязательное для них. Например: цветковые растения-насекомые-опылители, муравьи-семена растений.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images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857628"/>
            <a:ext cx="2857500" cy="2133600"/>
          </a:xfrm>
          <a:prstGeom prst="rect">
            <a:avLst/>
          </a:prstGeom>
          <a:noFill/>
        </p:spPr>
      </p:pic>
      <p:pic>
        <p:nvPicPr>
          <p:cNvPr id="21508" name="Picture 4" descr="7844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643050"/>
            <a:ext cx="2857500" cy="1952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Мутуализм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отношения, при которых присутствие каждого из видов становится обязательным. Примеры: узкоспециализированные к опылению растения (инжир, купальница, дурман, орхидейные) и насекомые; носорог и птицы; кедровки и семена кедровой сосны; сойки и дубы; шмели и клевер; бабочки-бражники и душистый табак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0_64565_c7ef44d3_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572008"/>
            <a:ext cx="2857500" cy="2066926"/>
          </a:xfrm>
          <a:prstGeom prst="rect">
            <a:avLst/>
          </a:prstGeom>
          <a:noFill/>
        </p:spPr>
      </p:pic>
      <p:pic>
        <p:nvPicPr>
          <p:cNvPr id="22532" name="Picture 4" descr="kedrov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2500306"/>
            <a:ext cx="2857500" cy="2019300"/>
          </a:xfrm>
          <a:prstGeom prst="rect">
            <a:avLst/>
          </a:prstGeom>
          <a:noFill/>
        </p:spPr>
      </p:pic>
      <p:pic>
        <p:nvPicPr>
          <p:cNvPr id="22534" name="Picture 6" descr="sojka_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3886200"/>
            <a:ext cx="2857500" cy="2971800"/>
          </a:xfrm>
          <a:prstGeom prst="rect">
            <a:avLst/>
          </a:prstGeom>
          <a:noFill/>
        </p:spPr>
      </p:pic>
      <p:pic>
        <p:nvPicPr>
          <p:cNvPr id="22536" name="Picture 8" descr="images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1285860"/>
            <a:ext cx="2857500" cy="2647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Нахлебничество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потребление  остатков пищи хозяина. Пример: львы и гиены; дельфины, акулы и рыбы-прилипалы</a:t>
            </a:r>
            <a:endParaRPr lang="ru-RU" dirty="0"/>
          </a:p>
        </p:txBody>
      </p:sp>
      <p:pic>
        <p:nvPicPr>
          <p:cNvPr id="5" name="Picture 19" descr="У рыбы прилипалы есть специальные приспособления для прикрепления к крупным рыбам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87330" y="1071546"/>
            <a:ext cx="3268480" cy="3286148"/>
          </a:xfrm>
          <a:prstGeom prst="rect">
            <a:avLst/>
          </a:prstGeom>
          <a:noFill/>
        </p:spPr>
      </p:pic>
      <p:pic>
        <p:nvPicPr>
          <p:cNvPr id="23554" name="Picture 2" descr="НАХЛЕБНИЧЕСТВО Потребление остатков пищи хозяи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352924"/>
            <a:ext cx="4343400" cy="2505076"/>
          </a:xfrm>
          <a:prstGeom prst="rect">
            <a:avLst/>
          </a:prstGeom>
          <a:noFill/>
        </p:spPr>
      </p:pic>
      <p:pic>
        <p:nvPicPr>
          <p:cNvPr id="23556" name="Picture 4" descr="Акул и дельфинов сопровождают рыбы – лоцманы, которые кормятс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31188"/>
            <a:ext cx="5072066" cy="2526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err="1" smtClean="0"/>
              <a:t>Сотрапезничество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потребление разных веществ или частей из одного и того же ресурса. Пример: различные виды почвенных бактерий-сапрофитов и высшие растения; грибы, почвенные черви, жуки-могильщики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 descr="Бактерии – сапрофи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6882" y="4071942"/>
            <a:ext cx="3428990" cy="2571743"/>
          </a:xfrm>
          <a:prstGeom prst="rect">
            <a:avLst/>
          </a:prstGeom>
          <a:noFill/>
        </p:spPr>
      </p:pic>
      <p:pic>
        <p:nvPicPr>
          <p:cNvPr id="25608" name="Picture 8" descr="Жуки – могильщики и трупоеды закапывают мёртвых мелких животных и,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571612"/>
            <a:ext cx="3286116" cy="2464587"/>
          </a:xfrm>
          <a:prstGeom prst="rect">
            <a:avLst/>
          </a:prstGeom>
          <a:noFill/>
        </p:spPr>
      </p:pic>
      <p:pic>
        <p:nvPicPr>
          <p:cNvPr id="25612" name="Picture 12" descr="http://dachka-ogorodik.ru/wp-content/uploads/2013/09/vidy-chervey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1978" y="5000636"/>
            <a:ext cx="2498696" cy="1857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err="1" smtClean="0"/>
              <a:t>Квартирантство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использование </a:t>
            </a:r>
            <a:r>
              <a:rPr lang="ru-RU" dirty="0" smtClean="0"/>
              <a:t>одними видами других в качестве убежища или жилища. Пример: лианы и эпифиты (орхидеи, лишайники, мхи); гнезда птиц, норы грызунов и членистоногие; рыбы и медузы, рыба горчак и двустворчатый моллюск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Эпифит — это какое-либо растение, которое произрастает на друго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314825"/>
            <a:ext cx="1905000" cy="2543175"/>
          </a:xfrm>
          <a:prstGeom prst="rect">
            <a:avLst/>
          </a:prstGeom>
          <a:noFill/>
        </p:spPr>
      </p:pic>
      <p:pic>
        <p:nvPicPr>
          <p:cNvPr id="24582" name="Picture 6" descr="Квартиранств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7168" y="4286257"/>
            <a:ext cx="4049476" cy="2571744"/>
          </a:xfrm>
          <a:prstGeom prst="rect">
            <a:avLst/>
          </a:prstGeom>
          <a:noFill/>
        </p:spPr>
      </p:pic>
      <p:pic>
        <p:nvPicPr>
          <p:cNvPr id="24584" name="Picture 8" descr="Лианы в качестве опоры используют стволы деревьев, здан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1374856"/>
            <a:ext cx="3572073" cy="2830414"/>
          </a:xfrm>
          <a:prstGeom prst="rect">
            <a:avLst/>
          </a:prstGeom>
          <a:noFill/>
        </p:spPr>
      </p:pic>
      <p:pic>
        <p:nvPicPr>
          <p:cNvPr id="24586" name="Picture 10" descr="Виды взаимоотношений организмо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62734" y="2500306"/>
            <a:ext cx="2381266" cy="17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148</TotalTime>
  <Words>196</Words>
  <PresentationFormat>Экран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Справедливость</vt:lpstr>
      <vt:lpstr>Взаимоотношения между организмами.</vt:lpstr>
      <vt:lpstr>Посмотрите внимательно!  Что иллюстрируют данные изображения?</vt:lpstr>
      <vt:lpstr>Биотические связи</vt:lpstr>
      <vt:lpstr>Хищничество</vt:lpstr>
      <vt:lpstr>Паразитизм</vt:lpstr>
      <vt:lpstr>Симбиоз</vt:lpstr>
      <vt:lpstr>Протокооперация</vt:lpstr>
      <vt:lpstr>Мутуализм</vt:lpstr>
      <vt:lpstr>Нахлебничество</vt:lpstr>
      <vt:lpstr>Сотрапезничество  </vt:lpstr>
      <vt:lpstr>Квартирантство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Взаимоотношения между организмами.</dc:title>
  <dc:creator>Дом</dc:creator>
  <cp:lastModifiedBy>Дом</cp:lastModifiedBy>
  <cp:revision>18</cp:revision>
  <dcterms:created xsi:type="dcterms:W3CDTF">2017-03-27T09:31:50Z</dcterms:created>
  <dcterms:modified xsi:type="dcterms:W3CDTF">2017-03-27T13:04:36Z</dcterms:modified>
</cp:coreProperties>
</file>